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>
        <p:scale>
          <a:sx n="50" d="100"/>
          <a:sy n="50" d="100"/>
        </p:scale>
        <p:origin x="-1452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3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3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8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9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8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0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7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B696-4C5A-40D1-943F-7E3371FCBB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DE1C-6E2C-4CCB-B0B6-AB6D466E583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2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5313467" y="4043277"/>
            <a:ext cx="2763261" cy="1194218"/>
          </a:xfrm>
          <a:prstGeom prst="roundRect">
            <a:avLst/>
          </a:prstGeom>
          <a:solidFill>
            <a:schemeClr val="accent4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bgerundetes Rechteck 16"/>
          <p:cNvSpPr/>
          <p:nvPr/>
        </p:nvSpPr>
        <p:spPr>
          <a:xfrm>
            <a:off x="4762783" y="3669852"/>
            <a:ext cx="2763261" cy="11942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bgerundetes Rechteck 14"/>
          <p:cNvSpPr/>
          <p:nvPr/>
        </p:nvSpPr>
        <p:spPr>
          <a:xfrm>
            <a:off x="4227322" y="3347354"/>
            <a:ext cx="2763261" cy="11942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bgerundetes Rechteck 12"/>
          <p:cNvSpPr/>
          <p:nvPr/>
        </p:nvSpPr>
        <p:spPr>
          <a:xfrm>
            <a:off x="3676637" y="3072743"/>
            <a:ext cx="2763261" cy="11942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feil nach unten 20"/>
          <p:cNvSpPr/>
          <p:nvPr/>
        </p:nvSpPr>
        <p:spPr>
          <a:xfrm>
            <a:off x="5271644" y="1038926"/>
            <a:ext cx="561887" cy="6957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Pfeil nach unten 23"/>
          <p:cNvSpPr/>
          <p:nvPr/>
        </p:nvSpPr>
        <p:spPr>
          <a:xfrm>
            <a:off x="5271642" y="2369123"/>
            <a:ext cx="561887" cy="6957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Pfeil nach unten 24"/>
          <p:cNvSpPr/>
          <p:nvPr/>
        </p:nvSpPr>
        <p:spPr>
          <a:xfrm>
            <a:off x="5271642" y="5211330"/>
            <a:ext cx="561887" cy="6957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Pfeil nach unten 25"/>
          <p:cNvSpPr/>
          <p:nvPr/>
        </p:nvSpPr>
        <p:spPr>
          <a:xfrm rot="10800000">
            <a:off x="6221660" y="1047431"/>
            <a:ext cx="561887" cy="68096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feil nach unten 26"/>
          <p:cNvSpPr/>
          <p:nvPr/>
        </p:nvSpPr>
        <p:spPr>
          <a:xfrm rot="10800000">
            <a:off x="6221658" y="2377628"/>
            <a:ext cx="561887" cy="68096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Pfeil nach unten 27"/>
          <p:cNvSpPr/>
          <p:nvPr/>
        </p:nvSpPr>
        <p:spPr>
          <a:xfrm rot="10800000">
            <a:off x="6221657" y="5219835"/>
            <a:ext cx="561887" cy="68198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feld 28"/>
          <p:cNvSpPr txBox="1"/>
          <p:nvPr/>
        </p:nvSpPr>
        <p:spPr>
          <a:xfrm>
            <a:off x="721456" y="1068765"/>
            <a:ext cx="3518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- evaluation template definition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- socio economic and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  environmental evaluation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21456" y="2406038"/>
            <a:ext cx="4293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- administration and management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- hard- and software provision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- process guidance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21456" y="5046046"/>
            <a:ext cx="3846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- selection and commissioning of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  executing partners</a:t>
            </a:r>
          </a:p>
          <a:p>
            <a:r>
              <a:rPr lang="de-DE" dirty="0" smtClean="0">
                <a:solidFill>
                  <a:schemeClr val="accent5"/>
                </a:solidFill>
              </a:rPr>
              <a:t>- </a:t>
            </a:r>
            <a:r>
              <a:rPr lang="en-US" dirty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dministration and steering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  of the partner interaction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34" name="Gerader Verbinder 33"/>
          <p:cNvCxnSpPr/>
          <p:nvPr/>
        </p:nvCxnSpPr>
        <p:spPr>
          <a:xfrm flipH="1">
            <a:off x="4069080" y="1251856"/>
            <a:ext cx="1455420" cy="201912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>
            <a:off x="4035073" y="2580888"/>
            <a:ext cx="1455420" cy="201912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>
            <a:off x="4034077" y="5450858"/>
            <a:ext cx="1455420" cy="201912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7878127" y="1222448"/>
            <a:ext cx="384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filled out result evaluation schemes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567722" y="1734636"/>
            <a:ext cx="2885130" cy="642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Administration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Management board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67722" y="404439"/>
            <a:ext cx="2885130" cy="642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Evaluation board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567722" y="5901823"/>
            <a:ext cx="2884132" cy="68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Executing and implementing entities &amp; tenants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4567722" y="3791791"/>
            <a:ext cx="2885130" cy="642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Clusters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878126" y="2269242"/>
            <a:ext cx="4237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cluster specific requirements</a:t>
            </a: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feedback on overall processes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regional adaptation of existing procedures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result data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878126" y="5224759"/>
            <a:ext cx="4237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execution requirements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tenant information and requirements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raw result data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3" name="Gerader Verbinder 42"/>
          <p:cNvCxnSpPr/>
          <p:nvPr/>
        </p:nvCxnSpPr>
        <p:spPr>
          <a:xfrm flipH="1" flipV="1">
            <a:off x="6556547" y="1291758"/>
            <a:ext cx="1253501" cy="12176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/>
          <p:nvPr/>
        </p:nvCxnSpPr>
        <p:spPr>
          <a:xfrm flipH="1" flipV="1">
            <a:off x="6532262" y="2623218"/>
            <a:ext cx="1253501" cy="12176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 flipH="1" flipV="1">
            <a:off x="6548424" y="5477514"/>
            <a:ext cx="1253501" cy="12176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krümmte Verbindung 60"/>
          <p:cNvCxnSpPr/>
          <p:nvPr/>
        </p:nvCxnSpPr>
        <p:spPr>
          <a:xfrm rot="16200000" flipH="1">
            <a:off x="7085455" y="1735150"/>
            <a:ext cx="360000" cy="360000"/>
          </a:xfrm>
          <a:prstGeom prst="curvedConnector4">
            <a:avLst>
              <a:gd name="adj1" fmla="val -63500"/>
              <a:gd name="adj2" fmla="val 163500"/>
            </a:avLst>
          </a:prstGeom>
          <a:ln w="31750">
            <a:solidFill>
              <a:schemeClr val="accent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krümmte Verbindung 62"/>
          <p:cNvCxnSpPr/>
          <p:nvPr/>
        </p:nvCxnSpPr>
        <p:spPr>
          <a:xfrm rot="16200000" flipH="1">
            <a:off x="7091854" y="391468"/>
            <a:ext cx="360000" cy="360000"/>
          </a:xfrm>
          <a:prstGeom prst="curvedConnector4">
            <a:avLst>
              <a:gd name="adj1" fmla="val -63500"/>
              <a:gd name="adj2" fmla="val 163500"/>
            </a:avLst>
          </a:prstGeom>
          <a:ln w="31750">
            <a:solidFill>
              <a:schemeClr val="accent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krümmte Verbindung 63"/>
          <p:cNvCxnSpPr/>
          <p:nvPr/>
        </p:nvCxnSpPr>
        <p:spPr>
          <a:xfrm rot="16200000" flipH="1">
            <a:off x="7091854" y="3791790"/>
            <a:ext cx="360000" cy="360000"/>
          </a:xfrm>
          <a:prstGeom prst="curvedConnector4">
            <a:avLst>
              <a:gd name="adj1" fmla="val -63500"/>
              <a:gd name="adj2" fmla="val 163500"/>
            </a:avLst>
          </a:prstGeom>
          <a:ln w="31750">
            <a:solidFill>
              <a:schemeClr val="accent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ümmte Verbindung 64"/>
          <p:cNvCxnSpPr/>
          <p:nvPr/>
        </p:nvCxnSpPr>
        <p:spPr>
          <a:xfrm rot="16200000" flipH="1">
            <a:off x="7091854" y="5909790"/>
            <a:ext cx="360000" cy="360000"/>
          </a:xfrm>
          <a:prstGeom prst="curvedConnector4">
            <a:avLst>
              <a:gd name="adj1" fmla="val -63500"/>
              <a:gd name="adj2" fmla="val 163500"/>
            </a:avLst>
          </a:prstGeom>
          <a:ln w="31750">
            <a:solidFill>
              <a:schemeClr val="accent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7666390" y="372459"/>
            <a:ext cx="351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project </a:t>
            </a:r>
            <a:r>
              <a:rPr lang="en-US" dirty="0">
                <a:solidFill>
                  <a:schemeClr val="accent5"/>
                </a:solidFill>
              </a:rPr>
              <a:t>result evaluation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7666390" y="1716647"/>
            <a:ext cx="351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project administration and steering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7691298" y="3669852"/>
            <a:ext cx="396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r</a:t>
            </a:r>
            <a:r>
              <a:rPr lang="en-US" dirty="0" smtClean="0">
                <a:solidFill>
                  <a:schemeClr val="accent5"/>
                </a:solidFill>
              </a:rPr>
              <a:t>egional administration and steering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526044" y="6191768"/>
            <a:ext cx="396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implementation and application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6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1268361" y="-4857750"/>
            <a:ext cx="14803631" cy="15268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2" name="Rechteck 211"/>
          <p:cNvSpPr/>
          <p:nvPr/>
        </p:nvSpPr>
        <p:spPr>
          <a:xfrm>
            <a:off x="4555160" y="1701809"/>
            <a:ext cx="1450471" cy="4863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4" name="Abgerundetes Rechteck 83"/>
          <p:cNvSpPr/>
          <p:nvPr/>
        </p:nvSpPr>
        <p:spPr>
          <a:xfrm>
            <a:off x="4515248" y="1708103"/>
            <a:ext cx="8776898" cy="85400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Abgerundetes Rechteck 140"/>
          <p:cNvSpPr/>
          <p:nvPr/>
        </p:nvSpPr>
        <p:spPr>
          <a:xfrm>
            <a:off x="10125906" y="1689580"/>
            <a:ext cx="3151878" cy="855862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Rechteck 171"/>
          <p:cNvSpPr/>
          <p:nvPr/>
        </p:nvSpPr>
        <p:spPr>
          <a:xfrm>
            <a:off x="4383911" y="7106052"/>
            <a:ext cx="792303" cy="2044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Abgerundetes Rechteck 68"/>
          <p:cNvSpPr/>
          <p:nvPr/>
        </p:nvSpPr>
        <p:spPr>
          <a:xfrm>
            <a:off x="10584900" y="433826"/>
            <a:ext cx="2763261" cy="1194218"/>
          </a:xfrm>
          <a:prstGeom prst="roundRect">
            <a:avLst/>
          </a:prstGeom>
          <a:solidFill>
            <a:schemeClr val="accent4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Abgerundetes Rechteck 67"/>
          <p:cNvSpPr/>
          <p:nvPr/>
        </p:nvSpPr>
        <p:spPr>
          <a:xfrm>
            <a:off x="7761124" y="443650"/>
            <a:ext cx="2763261" cy="11843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Abgerundetes Rechteck 66"/>
          <p:cNvSpPr/>
          <p:nvPr/>
        </p:nvSpPr>
        <p:spPr>
          <a:xfrm>
            <a:off x="4961009" y="433827"/>
            <a:ext cx="2763261" cy="11942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Abgerundetes Rechteck 65"/>
          <p:cNvSpPr/>
          <p:nvPr/>
        </p:nvSpPr>
        <p:spPr>
          <a:xfrm>
            <a:off x="1745459" y="389782"/>
            <a:ext cx="3151878" cy="98584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feil nach unten 18"/>
          <p:cNvSpPr/>
          <p:nvPr/>
        </p:nvSpPr>
        <p:spPr>
          <a:xfrm>
            <a:off x="3124442" y="302323"/>
            <a:ext cx="343489" cy="41049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Pfeil nach unten 19"/>
          <p:cNvSpPr/>
          <p:nvPr/>
        </p:nvSpPr>
        <p:spPr>
          <a:xfrm>
            <a:off x="5939323" y="294958"/>
            <a:ext cx="343489" cy="41049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feil nach unten 20"/>
          <p:cNvSpPr/>
          <p:nvPr/>
        </p:nvSpPr>
        <p:spPr>
          <a:xfrm>
            <a:off x="8771332" y="292495"/>
            <a:ext cx="343489" cy="41049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feil nach unten 21"/>
          <p:cNvSpPr/>
          <p:nvPr/>
        </p:nvSpPr>
        <p:spPr>
          <a:xfrm>
            <a:off x="11588594" y="285130"/>
            <a:ext cx="343489" cy="41049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hteck 22"/>
          <p:cNvSpPr/>
          <p:nvPr/>
        </p:nvSpPr>
        <p:spPr>
          <a:xfrm>
            <a:off x="3210150" y="90937"/>
            <a:ext cx="8637414" cy="2187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feld 24"/>
          <p:cNvSpPr txBox="1"/>
          <p:nvPr/>
        </p:nvSpPr>
        <p:spPr>
          <a:xfrm>
            <a:off x="7767676" y="-1464588"/>
            <a:ext cx="547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- guidance of the overall processes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- final template definition and distribution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- administrative </a:t>
            </a:r>
            <a:r>
              <a:rPr lang="en-US" dirty="0">
                <a:solidFill>
                  <a:schemeClr val="accent5"/>
                </a:solidFill>
              </a:rPr>
              <a:t>and technical guidance</a:t>
            </a:r>
          </a:p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-1067898" y="-3479070"/>
            <a:ext cx="2128045" cy="30818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Ministries/Sponsors</a:t>
            </a:r>
            <a:endParaRPr lang="en-US" dirty="0"/>
          </a:p>
        </p:txBody>
      </p:sp>
      <p:sp>
        <p:nvSpPr>
          <p:cNvPr id="27" name="Freihandform 26"/>
          <p:cNvSpPr/>
          <p:nvPr/>
        </p:nvSpPr>
        <p:spPr>
          <a:xfrm rot="185352">
            <a:off x="1039655" y="-2981971"/>
            <a:ext cx="2441938" cy="401959"/>
          </a:xfrm>
          <a:custGeom>
            <a:avLst/>
            <a:gdLst>
              <a:gd name="connsiteX0" fmla="*/ 0 w 1165122"/>
              <a:gd name="connsiteY0" fmla="*/ 0 h 341227"/>
              <a:gd name="connsiteX1" fmla="*/ 353961 w 1165122"/>
              <a:gd name="connsiteY1" fmla="*/ 324465 h 341227"/>
              <a:gd name="connsiteX2" fmla="*/ 1165122 w 1165122"/>
              <a:gd name="connsiteY2" fmla="*/ 265471 h 34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122" h="341227">
                <a:moveTo>
                  <a:pt x="0" y="0"/>
                </a:moveTo>
                <a:cubicBezTo>
                  <a:pt x="79887" y="140110"/>
                  <a:pt x="159774" y="280220"/>
                  <a:pt x="353961" y="324465"/>
                </a:cubicBezTo>
                <a:cubicBezTo>
                  <a:pt x="548148" y="368710"/>
                  <a:pt x="856635" y="317090"/>
                  <a:pt x="1165122" y="265471"/>
                </a:cubicBezTo>
              </a:path>
            </a:pathLst>
          </a:custGeom>
          <a:noFill/>
          <a:ln>
            <a:solidFill>
              <a:schemeClr val="accent5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ihandform 27"/>
          <p:cNvSpPr/>
          <p:nvPr/>
        </p:nvSpPr>
        <p:spPr>
          <a:xfrm rot="11143850">
            <a:off x="1129971" y="-3328141"/>
            <a:ext cx="2441938" cy="401959"/>
          </a:xfrm>
          <a:custGeom>
            <a:avLst/>
            <a:gdLst>
              <a:gd name="connsiteX0" fmla="*/ 0 w 1165122"/>
              <a:gd name="connsiteY0" fmla="*/ 0 h 341227"/>
              <a:gd name="connsiteX1" fmla="*/ 353961 w 1165122"/>
              <a:gd name="connsiteY1" fmla="*/ 324465 h 341227"/>
              <a:gd name="connsiteX2" fmla="*/ 1165122 w 1165122"/>
              <a:gd name="connsiteY2" fmla="*/ 265471 h 34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122" h="341227">
                <a:moveTo>
                  <a:pt x="0" y="0"/>
                </a:moveTo>
                <a:cubicBezTo>
                  <a:pt x="79887" y="140110"/>
                  <a:pt x="159774" y="280220"/>
                  <a:pt x="353961" y="324465"/>
                </a:cubicBezTo>
                <a:cubicBezTo>
                  <a:pt x="548148" y="368710"/>
                  <a:pt x="856635" y="317090"/>
                  <a:pt x="1165122" y="265471"/>
                </a:cubicBezTo>
              </a:path>
            </a:pathLst>
          </a:custGeom>
          <a:noFill/>
          <a:ln>
            <a:solidFill>
              <a:schemeClr val="accent5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feld 30"/>
          <p:cNvSpPr txBox="1"/>
          <p:nvPr/>
        </p:nvSpPr>
        <p:spPr>
          <a:xfrm>
            <a:off x="710801" y="-4198450"/>
            <a:ext cx="1061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reporting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820900" y="-44268"/>
            <a:ext cx="254023" cy="796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hteck 32"/>
          <p:cNvSpPr/>
          <p:nvPr/>
        </p:nvSpPr>
        <p:spPr>
          <a:xfrm>
            <a:off x="5654080" y="-129571"/>
            <a:ext cx="254023" cy="8541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hteck 33"/>
          <p:cNvSpPr/>
          <p:nvPr/>
        </p:nvSpPr>
        <p:spPr>
          <a:xfrm>
            <a:off x="8427955" y="-43034"/>
            <a:ext cx="254023" cy="796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hteck 34"/>
          <p:cNvSpPr/>
          <p:nvPr/>
        </p:nvSpPr>
        <p:spPr>
          <a:xfrm>
            <a:off x="11281597" y="-33210"/>
            <a:ext cx="254023" cy="796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5024922" y="717742"/>
            <a:ext cx="2172292" cy="447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Cluster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668959" y="717742"/>
            <a:ext cx="2172292" cy="447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Cluster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842184" y="717742"/>
            <a:ext cx="2172292" cy="447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Cluster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819514" y="-198470"/>
            <a:ext cx="8716105" cy="2187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Pfeil nach unten 36"/>
          <p:cNvSpPr/>
          <p:nvPr/>
        </p:nvSpPr>
        <p:spPr>
          <a:xfrm rot="10800000">
            <a:off x="3635801" y="-758774"/>
            <a:ext cx="471184" cy="63450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hteck 39"/>
          <p:cNvSpPr/>
          <p:nvPr/>
        </p:nvSpPr>
        <p:spPr>
          <a:xfrm>
            <a:off x="3751314" y="-1756417"/>
            <a:ext cx="4977591" cy="2254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hteck 40"/>
          <p:cNvSpPr/>
          <p:nvPr/>
        </p:nvSpPr>
        <p:spPr>
          <a:xfrm>
            <a:off x="6186079" y="-3856878"/>
            <a:ext cx="255600" cy="23177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4562653" y="-2560372"/>
            <a:ext cx="2885130" cy="642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Administration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scientific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-804882" y="-2890872"/>
            <a:ext cx="2186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official queries, requests, controlling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587138" y="-2788586"/>
            <a:ext cx="1386348" cy="30377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HTW Berlin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5134174" y="-1157289"/>
            <a:ext cx="1994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election/definition of members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-1031486" y="-1266200"/>
            <a:ext cx="2564551" cy="91722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(courses for):</a:t>
            </a:r>
          </a:p>
          <a:p>
            <a:pPr algn="ctr"/>
            <a:r>
              <a:rPr lang="en-US" dirty="0" smtClean="0"/>
              <a:t>installation and implementation</a:t>
            </a:r>
            <a:endParaRPr lang="en-US" dirty="0"/>
          </a:p>
        </p:txBody>
      </p:sp>
      <p:sp>
        <p:nvSpPr>
          <p:cNvPr id="48" name="Abgerundetes Rechteck 47"/>
          <p:cNvSpPr/>
          <p:nvPr/>
        </p:nvSpPr>
        <p:spPr>
          <a:xfrm>
            <a:off x="-1031486" y="-275955"/>
            <a:ext cx="2564552" cy="92635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(courses for):</a:t>
            </a:r>
          </a:p>
          <a:p>
            <a:pPr algn="ctr"/>
            <a:r>
              <a:rPr lang="en-US" dirty="0" smtClean="0"/>
              <a:t>general processes/workflows</a:t>
            </a:r>
            <a:endParaRPr lang="en-US" dirty="0"/>
          </a:p>
        </p:txBody>
      </p:sp>
      <p:sp>
        <p:nvSpPr>
          <p:cNvPr id="49" name="Abgerundetes Rechteck 48"/>
          <p:cNvSpPr/>
          <p:nvPr/>
        </p:nvSpPr>
        <p:spPr>
          <a:xfrm>
            <a:off x="-1031486" y="718253"/>
            <a:ext cx="2564551" cy="70320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(courses for):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nformation for tenants</a:t>
            </a:r>
            <a:endParaRPr lang="en-US" dirty="0"/>
          </a:p>
        </p:txBody>
      </p:sp>
      <p:sp>
        <p:nvSpPr>
          <p:cNvPr id="55" name="Rechteck 54"/>
          <p:cNvSpPr/>
          <p:nvPr/>
        </p:nvSpPr>
        <p:spPr>
          <a:xfrm>
            <a:off x="2033216" y="534078"/>
            <a:ext cx="2585287" cy="937968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hteck 57"/>
          <p:cNvSpPr/>
          <p:nvPr/>
        </p:nvSpPr>
        <p:spPr>
          <a:xfrm>
            <a:off x="-1130553" y="-1780816"/>
            <a:ext cx="2739890" cy="327889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hteck 64"/>
          <p:cNvSpPr/>
          <p:nvPr/>
        </p:nvSpPr>
        <p:spPr>
          <a:xfrm>
            <a:off x="8473305" y="-3876901"/>
            <a:ext cx="255600" cy="2337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hteck 77"/>
          <p:cNvSpPr/>
          <p:nvPr/>
        </p:nvSpPr>
        <p:spPr>
          <a:xfrm>
            <a:off x="4002715" y="1474590"/>
            <a:ext cx="737337" cy="4275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hteck 78"/>
          <p:cNvSpPr/>
          <p:nvPr/>
        </p:nvSpPr>
        <p:spPr>
          <a:xfrm>
            <a:off x="4579982" y="2066491"/>
            <a:ext cx="8476053" cy="784727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hteck 79"/>
          <p:cNvSpPr/>
          <p:nvPr/>
        </p:nvSpPr>
        <p:spPr>
          <a:xfrm>
            <a:off x="4199992" y="1783112"/>
            <a:ext cx="476250" cy="6557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Gerader Verbinder 81"/>
          <p:cNvCxnSpPr/>
          <p:nvPr/>
        </p:nvCxnSpPr>
        <p:spPr>
          <a:xfrm>
            <a:off x="4635934" y="1498075"/>
            <a:ext cx="0" cy="576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4627996" y="1716210"/>
            <a:ext cx="830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same responsibilities with different entities and possible compositions for each cluster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7464091" y="-2560181"/>
            <a:ext cx="2885130" cy="642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Scientific and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technologic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Abgerundetes Rechteck 49"/>
          <p:cNvSpPr/>
          <p:nvPr/>
        </p:nvSpPr>
        <p:spPr>
          <a:xfrm>
            <a:off x="9270607" y="-1950170"/>
            <a:ext cx="1487737" cy="32559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Green with IT</a:t>
            </a:r>
            <a:endParaRPr lang="en-US" dirty="0"/>
          </a:p>
        </p:txBody>
      </p:sp>
      <p:sp>
        <p:nvSpPr>
          <p:cNvPr id="75" name="Rechteck 74"/>
          <p:cNvSpPr/>
          <p:nvPr/>
        </p:nvSpPr>
        <p:spPr>
          <a:xfrm>
            <a:off x="2808399" y="7456819"/>
            <a:ext cx="1568893" cy="5982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11002815" y="-597853"/>
            <a:ext cx="257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daptation on different climate zones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Pfeil nach unten 86"/>
          <p:cNvSpPr/>
          <p:nvPr/>
        </p:nvSpPr>
        <p:spPr>
          <a:xfrm>
            <a:off x="2951412" y="2626973"/>
            <a:ext cx="381600" cy="14760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Pfeil nach unten 90"/>
          <p:cNvSpPr/>
          <p:nvPr/>
        </p:nvSpPr>
        <p:spPr>
          <a:xfrm>
            <a:off x="2958128" y="4552501"/>
            <a:ext cx="381600" cy="290431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hteck 91"/>
          <p:cNvSpPr/>
          <p:nvPr/>
        </p:nvSpPr>
        <p:spPr>
          <a:xfrm>
            <a:off x="2805673" y="2495325"/>
            <a:ext cx="9303829" cy="186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hteck 92"/>
          <p:cNvSpPr/>
          <p:nvPr/>
        </p:nvSpPr>
        <p:spPr>
          <a:xfrm>
            <a:off x="2805672" y="1051488"/>
            <a:ext cx="264490" cy="14530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Freihandform 95"/>
          <p:cNvSpPr/>
          <p:nvPr/>
        </p:nvSpPr>
        <p:spPr>
          <a:xfrm rot="21435199">
            <a:off x="1796430" y="-780347"/>
            <a:ext cx="974943" cy="2493277"/>
          </a:xfrm>
          <a:custGeom>
            <a:avLst/>
            <a:gdLst>
              <a:gd name="connsiteX0" fmla="*/ 2064845 w 2064845"/>
              <a:gd name="connsiteY0" fmla="*/ 0 h 2595716"/>
              <a:gd name="connsiteX1" fmla="*/ 71 w 2064845"/>
              <a:gd name="connsiteY1" fmla="*/ 1297858 h 2595716"/>
              <a:gd name="connsiteX2" fmla="*/ 2005852 w 2064845"/>
              <a:gd name="connsiteY2" fmla="*/ 2595716 h 259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845" h="2595716">
                <a:moveTo>
                  <a:pt x="2064845" y="0"/>
                </a:moveTo>
                <a:cubicBezTo>
                  <a:pt x="1037374" y="432619"/>
                  <a:pt x="9903" y="865239"/>
                  <a:pt x="71" y="1297858"/>
                </a:cubicBezTo>
                <a:cubicBezTo>
                  <a:pt x="-9761" y="1730477"/>
                  <a:pt x="998045" y="2163096"/>
                  <a:pt x="2005852" y="2595716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Freihandform 97"/>
          <p:cNvSpPr/>
          <p:nvPr/>
        </p:nvSpPr>
        <p:spPr>
          <a:xfrm>
            <a:off x="2198167" y="-585023"/>
            <a:ext cx="549948" cy="1404420"/>
          </a:xfrm>
          <a:custGeom>
            <a:avLst/>
            <a:gdLst>
              <a:gd name="connsiteX0" fmla="*/ 2064845 w 2064845"/>
              <a:gd name="connsiteY0" fmla="*/ 0 h 2595716"/>
              <a:gd name="connsiteX1" fmla="*/ 71 w 2064845"/>
              <a:gd name="connsiteY1" fmla="*/ 1297858 h 2595716"/>
              <a:gd name="connsiteX2" fmla="*/ 2005852 w 2064845"/>
              <a:gd name="connsiteY2" fmla="*/ 2595716 h 259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845" h="2595716">
                <a:moveTo>
                  <a:pt x="2064845" y="0"/>
                </a:moveTo>
                <a:cubicBezTo>
                  <a:pt x="1037374" y="432619"/>
                  <a:pt x="9903" y="865239"/>
                  <a:pt x="71" y="1297858"/>
                </a:cubicBezTo>
                <a:cubicBezTo>
                  <a:pt x="-9761" y="1730477"/>
                  <a:pt x="998045" y="2163096"/>
                  <a:pt x="2005852" y="2595716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triangl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feld 98"/>
          <p:cNvSpPr txBox="1"/>
          <p:nvPr/>
        </p:nvSpPr>
        <p:spPr>
          <a:xfrm>
            <a:off x="-951235" y="2074075"/>
            <a:ext cx="23625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exchange about the choice of associates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order to guarantee the validity of  the chosen partners in respect to the responsibilities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2" name="Gerader Verbinder 101"/>
          <p:cNvCxnSpPr/>
          <p:nvPr/>
        </p:nvCxnSpPr>
        <p:spPr>
          <a:xfrm flipV="1">
            <a:off x="1033928" y="-2811718"/>
            <a:ext cx="235481" cy="7425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/>
          <p:nvPr/>
        </p:nvCxnSpPr>
        <p:spPr>
          <a:xfrm flipH="1" flipV="1">
            <a:off x="4677825" y="-1602275"/>
            <a:ext cx="529580" cy="65911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feil nach unten 37"/>
          <p:cNvSpPr/>
          <p:nvPr/>
        </p:nvSpPr>
        <p:spPr>
          <a:xfrm>
            <a:off x="3633505" y="-1750290"/>
            <a:ext cx="471184" cy="69342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1" name="Gerader Verbinder 110"/>
          <p:cNvCxnSpPr/>
          <p:nvPr/>
        </p:nvCxnSpPr>
        <p:spPr>
          <a:xfrm>
            <a:off x="7653347" y="-1385725"/>
            <a:ext cx="142612" cy="11935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7239555" y="-1902540"/>
            <a:ext cx="451812" cy="20408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2" name="Gerader Verbinder 111"/>
          <p:cNvCxnSpPr/>
          <p:nvPr/>
        </p:nvCxnSpPr>
        <p:spPr>
          <a:xfrm flipV="1">
            <a:off x="1227341" y="404656"/>
            <a:ext cx="1090324" cy="184910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r Verbinder 117"/>
          <p:cNvCxnSpPr/>
          <p:nvPr/>
        </p:nvCxnSpPr>
        <p:spPr>
          <a:xfrm flipV="1">
            <a:off x="1221599" y="1097459"/>
            <a:ext cx="888875" cy="115630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r Verbinder 123"/>
          <p:cNvCxnSpPr/>
          <p:nvPr/>
        </p:nvCxnSpPr>
        <p:spPr>
          <a:xfrm>
            <a:off x="4636908" y="1759298"/>
            <a:ext cx="112637" cy="1547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r Verbinder 134"/>
          <p:cNvCxnSpPr/>
          <p:nvPr/>
        </p:nvCxnSpPr>
        <p:spPr>
          <a:xfrm flipV="1">
            <a:off x="10866661" y="-392255"/>
            <a:ext cx="260373" cy="95860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r Verbinder 136"/>
          <p:cNvCxnSpPr/>
          <p:nvPr/>
        </p:nvCxnSpPr>
        <p:spPr>
          <a:xfrm flipV="1">
            <a:off x="10336705" y="-392254"/>
            <a:ext cx="786082" cy="101709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feld 153"/>
          <p:cNvSpPr txBox="1"/>
          <p:nvPr/>
        </p:nvSpPr>
        <p:spPr>
          <a:xfrm>
            <a:off x="2838569" y="2111533"/>
            <a:ext cx="1030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identification of partners in regard to the defined tasks (compositions will likely vary between clusters)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5" name="Gerader Verbinder 154"/>
          <p:cNvCxnSpPr/>
          <p:nvPr/>
        </p:nvCxnSpPr>
        <p:spPr>
          <a:xfrm>
            <a:off x="2996453" y="2117596"/>
            <a:ext cx="184256" cy="20054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hteck 156"/>
          <p:cNvSpPr/>
          <p:nvPr/>
        </p:nvSpPr>
        <p:spPr>
          <a:xfrm>
            <a:off x="3892460" y="7277536"/>
            <a:ext cx="1651935" cy="111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Pfeil nach unten 157"/>
          <p:cNvSpPr/>
          <p:nvPr/>
        </p:nvSpPr>
        <p:spPr>
          <a:xfrm>
            <a:off x="2302420" y="1165110"/>
            <a:ext cx="465040" cy="8141989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Textfeld 158"/>
          <p:cNvSpPr txBox="1"/>
          <p:nvPr/>
        </p:nvSpPr>
        <p:spPr>
          <a:xfrm>
            <a:off x="5608062" y="2752008"/>
            <a:ext cx="2184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dentification and inclusion of engineering partners in the local domain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1" name="Abgerundetes Rechteck 160"/>
          <p:cNvSpPr/>
          <p:nvPr/>
        </p:nvSpPr>
        <p:spPr>
          <a:xfrm>
            <a:off x="4132794" y="5965688"/>
            <a:ext cx="2898351" cy="128803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oversight and controlling instance for the preparations, deployment and calculation/analysis</a:t>
            </a:r>
            <a:endParaRPr lang="en-US" dirty="0"/>
          </a:p>
        </p:txBody>
      </p:sp>
      <p:sp>
        <p:nvSpPr>
          <p:cNvPr id="165" name="Freihandform 164"/>
          <p:cNvSpPr/>
          <p:nvPr/>
        </p:nvSpPr>
        <p:spPr>
          <a:xfrm>
            <a:off x="7157367" y="-2478826"/>
            <a:ext cx="583873" cy="204088"/>
          </a:xfrm>
          <a:custGeom>
            <a:avLst/>
            <a:gdLst>
              <a:gd name="connsiteX0" fmla="*/ 0 w 787400"/>
              <a:gd name="connsiteY0" fmla="*/ 609600 h 609600"/>
              <a:gd name="connsiteX1" fmla="*/ 406400 w 787400"/>
              <a:gd name="connsiteY1" fmla="*/ 0 h 609600"/>
              <a:gd name="connsiteX2" fmla="*/ 787400 w 787400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400" h="609600">
                <a:moveTo>
                  <a:pt x="0" y="609600"/>
                </a:moveTo>
                <a:cubicBezTo>
                  <a:pt x="137583" y="304800"/>
                  <a:pt x="275167" y="0"/>
                  <a:pt x="406400" y="0"/>
                </a:cubicBezTo>
                <a:cubicBezTo>
                  <a:pt x="537633" y="0"/>
                  <a:pt x="662516" y="304800"/>
                  <a:pt x="787400" y="609600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Freihandform 165"/>
          <p:cNvSpPr/>
          <p:nvPr/>
        </p:nvSpPr>
        <p:spPr>
          <a:xfrm rot="10800000">
            <a:off x="7137315" y="-2224223"/>
            <a:ext cx="583873" cy="204655"/>
          </a:xfrm>
          <a:custGeom>
            <a:avLst/>
            <a:gdLst>
              <a:gd name="connsiteX0" fmla="*/ 0 w 787400"/>
              <a:gd name="connsiteY0" fmla="*/ 609600 h 609600"/>
              <a:gd name="connsiteX1" fmla="*/ 406400 w 787400"/>
              <a:gd name="connsiteY1" fmla="*/ 0 h 609600"/>
              <a:gd name="connsiteX2" fmla="*/ 787400 w 787400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400" h="609600">
                <a:moveTo>
                  <a:pt x="0" y="609600"/>
                </a:moveTo>
                <a:cubicBezTo>
                  <a:pt x="137583" y="304800"/>
                  <a:pt x="275167" y="0"/>
                  <a:pt x="406400" y="0"/>
                </a:cubicBezTo>
                <a:cubicBezTo>
                  <a:pt x="537633" y="0"/>
                  <a:pt x="662516" y="304800"/>
                  <a:pt x="787400" y="609600"/>
                </a:cubicBezTo>
              </a:path>
            </a:pathLst>
          </a:custGeom>
          <a:noFill/>
          <a:ln>
            <a:head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7" name="Gerader Verbinder 166"/>
          <p:cNvCxnSpPr/>
          <p:nvPr/>
        </p:nvCxnSpPr>
        <p:spPr>
          <a:xfrm>
            <a:off x="5482600" y="1382443"/>
            <a:ext cx="0" cy="402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r Verbinder 169"/>
          <p:cNvCxnSpPr/>
          <p:nvPr/>
        </p:nvCxnSpPr>
        <p:spPr>
          <a:xfrm>
            <a:off x="8339896" y="1374749"/>
            <a:ext cx="0" cy="402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r Verbinder 170"/>
          <p:cNvCxnSpPr/>
          <p:nvPr/>
        </p:nvCxnSpPr>
        <p:spPr>
          <a:xfrm>
            <a:off x="11159296" y="1374749"/>
            <a:ext cx="0" cy="402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Abgerundetes Rechteck 173"/>
          <p:cNvSpPr/>
          <p:nvPr/>
        </p:nvSpPr>
        <p:spPr>
          <a:xfrm>
            <a:off x="5996881" y="1097459"/>
            <a:ext cx="1692000" cy="324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Leading partner</a:t>
            </a:r>
            <a:endParaRPr lang="en-US" dirty="0"/>
          </a:p>
        </p:txBody>
      </p:sp>
      <p:sp>
        <p:nvSpPr>
          <p:cNvPr id="175" name="Abgerundetes Rechteck 174"/>
          <p:cNvSpPr/>
          <p:nvPr/>
        </p:nvSpPr>
        <p:spPr>
          <a:xfrm>
            <a:off x="8800058" y="1098444"/>
            <a:ext cx="1692000" cy="324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Leading partner</a:t>
            </a:r>
            <a:endParaRPr lang="en-US" dirty="0"/>
          </a:p>
        </p:txBody>
      </p:sp>
      <p:sp>
        <p:nvSpPr>
          <p:cNvPr id="176" name="Abgerundetes Rechteck 175"/>
          <p:cNvSpPr/>
          <p:nvPr/>
        </p:nvSpPr>
        <p:spPr>
          <a:xfrm>
            <a:off x="11619196" y="1098039"/>
            <a:ext cx="1692000" cy="324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Leading partner</a:t>
            </a:r>
            <a:endParaRPr lang="en-US" dirty="0"/>
          </a:p>
        </p:txBody>
      </p:sp>
      <p:cxnSp>
        <p:nvCxnSpPr>
          <p:cNvPr id="107" name="Gerader Verbinder 106"/>
          <p:cNvCxnSpPr/>
          <p:nvPr/>
        </p:nvCxnSpPr>
        <p:spPr>
          <a:xfrm flipV="1">
            <a:off x="7528857" y="-392254"/>
            <a:ext cx="3600345" cy="94414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/>
          <p:cNvCxnSpPr/>
          <p:nvPr/>
        </p:nvCxnSpPr>
        <p:spPr>
          <a:xfrm flipV="1">
            <a:off x="4616476" y="-396608"/>
            <a:ext cx="6525218" cy="92814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4409260" y="9956852"/>
            <a:ext cx="1450471" cy="2913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2" name="Textfeld 121"/>
          <p:cNvSpPr txBox="1"/>
          <p:nvPr/>
        </p:nvSpPr>
        <p:spPr>
          <a:xfrm>
            <a:off x="3220120" y="2757967"/>
            <a:ext cx="2133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dentification and inclusion of regional housing associations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3" name="Gerader Verbinder 122"/>
          <p:cNvCxnSpPr/>
          <p:nvPr/>
        </p:nvCxnSpPr>
        <p:spPr>
          <a:xfrm>
            <a:off x="3206875" y="2741237"/>
            <a:ext cx="184256" cy="20054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r Verbinder 125"/>
          <p:cNvCxnSpPr/>
          <p:nvPr/>
        </p:nvCxnSpPr>
        <p:spPr>
          <a:xfrm>
            <a:off x="5605909" y="2741237"/>
            <a:ext cx="184256" cy="20054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feld 126"/>
          <p:cNvSpPr txBox="1"/>
          <p:nvPr/>
        </p:nvSpPr>
        <p:spPr>
          <a:xfrm>
            <a:off x="3736351" y="4880300"/>
            <a:ext cx="1775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dentification of pilot apartments and tenants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9" name="Pfeil nach unten 128"/>
          <p:cNvSpPr/>
          <p:nvPr/>
        </p:nvSpPr>
        <p:spPr>
          <a:xfrm>
            <a:off x="3388485" y="4535326"/>
            <a:ext cx="381600" cy="292149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hteck 53"/>
          <p:cNvSpPr/>
          <p:nvPr/>
        </p:nvSpPr>
        <p:spPr>
          <a:xfrm>
            <a:off x="3448089" y="4945695"/>
            <a:ext cx="265499" cy="1460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8" name="Gerader Verbinder 127"/>
          <p:cNvCxnSpPr/>
          <p:nvPr/>
        </p:nvCxnSpPr>
        <p:spPr>
          <a:xfrm>
            <a:off x="3124867" y="4915927"/>
            <a:ext cx="706232" cy="15680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feld 131"/>
          <p:cNvSpPr txBox="1"/>
          <p:nvPr/>
        </p:nvSpPr>
        <p:spPr>
          <a:xfrm>
            <a:off x="4645909" y="7240447"/>
            <a:ext cx="5380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accent5"/>
                </a:solidFill>
              </a:defRPr>
            </a:lvl1pPr>
          </a:lstStyle>
          <a:p>
            <a:pPr algn="l"/>
            <a:r>
              <a:rPr lang="en-US" dirty="0" smtClean="0"/>
              <a:t>- handling </a:t>
            </a:r>
            <a:r>
              <a:rPr lang="en-US" dirty="0"/>
              <a:t>of tenant related </a:t>
            </a:r>
            <a:r>
              <a:rPr lang="en-US" dirty="0" smtClean="0"/>
              <a:t>communication</a:t>
            </a:r>
          </a:p>
          <a:p>
            <a:pPr algn="l"/>
            <a:r>
              <a:rPr lang="en-US" dirty="0" smtClean="0"/>
              <a:t>- managing of/facilitating the installation measures</a:t>
            </a:r>
          </a:p>
          <a:p>
            <a:pPr algn="l"/>
            <a:r>
              <a:rPr lang="en-US" dirty="0" smtClean="0"/>
              <a:t>- hosting and invitation for the training workshops</a:t>
            </a:r>
            <a:endParaRPr lang="en-US" dirty="0"/>
          </a:p>
        </p:txBody>
      </p:sp>
      <p:cxnSp>
        <p:nvCxnSpPr>
          <p:cNvPr id="133" name="Gerader Verbinder 132"/>
          <p:cNvCxnSpPr/>
          <p:nvPr/>
        </p:nvCxnSpPr>
        <p:spPr>
          <a:xfrm>
            <a:off x="3592594" y="7140943"/>
            <a:ext cx="1060558" cy="30971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feld 137"/>
          <p:cNvSpPr txBox="1"/>
          <p:nvPr/>
        </p:nvSpPr>
        <p:spPr>
          <a:xfrm>
            <a:off x="7911499" y="2746036"/>
            <a:ext cx="2201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dentification and inclusion of suitable installation partners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39" name="Gerader Verbinder 138"/>
          <p:cNvCxnSpPr/>
          <p:nvPr/>
        </p:nvCxnSpPr>
        <p:spPr>
          <a:xfrm>
            <a:off x="7943617" y="2741237"/>
            <a:ext cx="184256" cy="20054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Abgerundetes Rechteck 139"/>
          <p:cNvSpPr/>
          <p:nvPr/>
        </p:nvSpPr>
        <p:spPr>
          <a:xfrm>
            <a:off x="7137894" y="5965688"/>
            <a:ext cx="1568893" cy="127475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nstallation of the hardware</a:t>
            </a:r>
            <a:endParaRPr lang="en-US" dirty="0"/>
          </a:p>
        </p:txBody>
      </p:sp>
      <p:sp>
        <p:nvSpPr>
          <p:cNvPr id="142" name="Rechteck 141"/>
          <p:cNvSpPr/>
          <p:nvPr/>
        </p:nvSpPr>
        <p:spPr>
          <a:xfrm>
            <a:off x="3877015" y="8318089"/>
            <a:ext cx="1450471" cy="1595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7" name="Abgerundetes Rechteck 176"/>
          <p:cNvSpPr/>
          <p:nvPr/>
        </p:nvSpPr>
        <p:spPr>
          <a:xfrm>
            <a:off x="2217693" y="9308505"/>
            <a:ext cx="10449338" cy="50492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acilitation of the voucher distributions, managing of the interactions between the associated partners</a:t>
            </a:r>
            <a:endParaRPr lang="en-US" dirty="0"/>
          </a:p>
        </p:txBody>
      </p:sp>
      <p:sp>
        <p:nvSpPr>
          <p:cNvPr id="156" name="Abgerundetes Rechteck 155"/>
          <p:cNvSpPr/>
          <p:nvPr/>
        </p:nvSpPr>
        <p:spPr>
          <a:xfrm>
            <a:off x="3069594" y="8391981"/>
            <a:ext cx="9597437" cy="7710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translation/transfer of requirements into the cluster specific </a:t>
            </a:r>
            <a:r>
              <a:rPr lang="en-US" dirty="0"/>
              <a:t>zone </a:t>
            </a:r>
            <a:r>
              <a:rPr lang="en-US" dirty="0" smtClean="0"/>
              <a:t>(</a:t>
            </a:r>
            <a:r>
              <a:rPr lang="en-US" dirty="0"/>
              <a:t>based on legal texts, </a:t>
            </a:r>
            <a:r>
              <a:rPr lang="en-US" dirty="0" smtClean="0"/>
              <a:t>e.g. </a:t>
            </a:r>
            <a:r>
              <a:rPr lang="en-US" dirty="0"/>
              <a:t>the German EnEV, EEG, </a:t>
            </a:r>
            <a:r>
              <a:rPr lang="en-US" dirty="0" smtClean="0"/>
              <a:t>EnWG) in order to have a comparable basis for the evaluation</a:t>
            </a:r>
            <a:endParaRPr lang="en-US" dirty="0"/>
          </a:p>
        </p:txBody>
      </p:sp>
      <p:sp>
        <p:nvSpPr>
          <p:cNvPr id="120" name="Pfeil nach unten 119"/>
          <p:cNvSpPr/>
          <p:nvPr/>
        </p:nvSpPr>
        <p:spPr>
          <a:xfrm rot="16200000">
            <a:off x="2554617" y="8451898"/>
            <a:ext cx="460951" cy="601833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Abgerundetes Rechteck 143"/>
          <p:cNvSpPr/>
          <p:nvPr/>
        </p:nvSpPr>
        <p:spPr>
          <a:xfrm>
            <a:off x="8833997" y="5965687"/>
            <a:ext cx="2324592" cy="135812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oversight over the local implementation of the prepared API and development kit</a:t>
            </a:r>
            <a:endParaRPr lang="en-US" dirty="0"/>
          </a:p>
        </p:txBody>
      </p:sp>
      <p:sp>
        <p:nvSpPr>
          <p:cNvPr id="151" name="Textfeld 150"/>
          <p:cNvSpPr txBox="1"/>
          <p:nvPr/>
        </p:nvSpPr>
        <p:spPr>
          <a:xfrm>
            <a:off x="10216619" y="2747670"/>
            <a:ext cx="1685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dentification and inclusion of IT partners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2" name="Gerader Verbinder 151"/>
          <p:cNvCxnSpPr/>
          <p:nvPr/>
        </p:nvCxnSpPr>
        <p:spPr>
          <a:xfrm>
            <a:off x="10202990" y="2748822"/>
            <a:ext cx="184256" cy="20054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r Verbinder 178"/>
          <p:cNvCxnSpPr/>
          <p:nvPr/>
        </p:nvCxnSpPr>
        <p:spPr>
          <a:xfrm flipH="1">
            <a:off x="4761969" y="-954560"/>
            <a:ext cx="445436" cy="77783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bgerundetes Rechteck 41"/>
          <p:cNvSpPr/>
          <p:nvPr/>
        </p:nvSpPr>
        <p:spPr>
          <a:xfrm>
            <a:off x="2813512" y="-1061174"/>
            <a:ext cx="2111798" cy="302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Steering Committee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2207660" y="717742"/>
            <a:ext cx="2172292" cy="447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Cluster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Abgerundetes Rechteck 58"/>
          <p:cNvSpPr/>
          <p:nvPr/>
        </p:nvSpPr>
        <p:spPr>
          <a:xfrm>
            <a:off x="3193413" y="1097459"/>
            <a:ext cx="1692000" cy="324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Leading partner</a:t>
            </a:r>
            <a:endParaRPr lang="en-US" dirty="0"/>
          </a:p>
        </p:txBody>
      </p:sp>
      <p:cxnSp>
        <p:nvCxnSpPr>
          <p:cNvPr id="202" name="Gerader Verbinder 201"/>
          <p:cNvCxnSpPr/>
          <p:nvPr/>
        </p:nvCxnSpPr>
        <p:spPr>
          <a:xfrm>
            <a:off x="1610712" y="-499875"/>
            <a:ext cx="1668719" cy="700642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feld 203"/>
          <p:cNvSpPr txBox="1"/>
          <p:nvPr/>
        </p:nvSpPr>
        <p:spPr>
          <a:xfrm>
            <a:off x="-1125121" y="-1690509"/>
            <a:ext cx="2842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t</a:t>
            </a:r>
            <a:r>
              <a:rPr lang="en-US" dirty="0" smtClean="0">
                <a:solidFill>
                  <a:schemeClr val="accent5"/>
                </a:solidFill>
              </a:rPr>
              <a:t>emplate definition implies:</a:t>
            </a:r>
          </a:p>
        </p:txBody>
      </p:sp>
      <p:sp>
        <p:nvSpPr>
          <p:cNvPr id="213" name="Pfeil nach rechts 212"/>
          <p:cNvSpPr/>
          <p:nvPr/>
        </p:nvSpPr>
        <p:spPr>
          <a:xfrm>
            <a:off x="-1040161" y="6329901"/>
            <a:ext cx="647700" cy="4594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4" name="Pfeil nach rechts 213"/>
          <p:cNvSpPr/>
          <p:nvPr/>
        </p:nvSpPr>
        <p:spPr>
          <a:xfrm>
            <a:off x="-1040161" y="6944828"/>
            <a:ext cx="647700" cy="4594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5" name="Textfeld 214"/>
          <p:cNvSpPr txBox="1"/>
          <p:nvPr/>
        </p:nvSpPr>
        <p:spPr>
          <a:xfrm>
            <a:off x="-1248447" y="5788702"/>
            <a:ext cx="109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Legend</a:t>
            </a:r>
            <a:endParaRPr lang="en-US" b="1" dirty="0"/>
          </a:p>
        </p:txBody>
      </p:sp>
      <p:sp>
        <p:nvSpPr>
          <p:cNvPr id="216" name="Textfeld 215"/>
          <p:cNvSpPr txBox="1"/>
          <p:nvPr/>
        </p:nvSpPr>
        <p:spPr>
          <a:xfrm>
            <a:off x="-392461" y="6368001"/>
            <a:ext cx="187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task related flow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17" name="Textfeld 216"/>
          <p:cNvSpPr txBox="1"/>
          <p:nvPr/>
        </p:nvSpPr>
        <p:spPr>
          <a:xfrm>
            <a:off x="-404088" y="6893528"/>
            <a:ext cx="1955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artner definition flow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8" name="Rechteck 217"/>
          <p:cNvSpPr/>
          <p:nvPr/>
        </p:nvSpPr>
        <p:spPr>
          <a:xfrm>
            <a:off x="-1131922" y="5688552"/>
            <a:ext cx="2739890" cy="42339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Rechteck 218"/>
          <p:cNvSpPr/>
          <p:nvPr/>
        </p:nvSpPr>
        <p:spPr>
          <a:xfrm>
            <a:off x="-1031644" y="7571184"/>
            <a:ext cx="639183" cy="810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0" name="Textfeld 219"/>
          <p:cNvSpPr txBox="1"/>
          <p:nvPr/>
        </p:nvSpPr>
        <p:spPr>
          <a:xfrm>
            <a:off x="-410747" y="7526580"/>
            <a:ext cx="2056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related entity, with clearly defined responsibilities</a:t>
            </a:r>
            <a:endParaRPr lang="en-US" dirty="0"/>
          </a:p>
        </p:txBody>
      </p:sp>
      <p:sp>
        <p:nvSpPr>
          <p:cNvPr id="221" name="Abgerundetes Rechteck 220"/>
          <p:cNvSpPr/>
          <p:nvPr/>
        </p:nvSpPr>
        <p:spPr>
          <a:xfrm>
            <a:off x="-1031644" y="8535044"/>
            <a:ext cx="639183" cy="3511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ABC</a:t>
            </a:r>
            <a:endParaRPr lang="en-US" dirty="0"/>
          </a:p>
        </p:txBody>
      </p:sp>
      <p:sp>
        <p:nvSpPr>
          <p:cNvPr id="222" name="Textfeld 221"/>
          <p:cNvSpPr txBox="1"/>
          <p:nvPr/>
        </p:nvSpPr>
        <p:spPr>
          <a:xfrm>
            <a:off x="-897206" y="8936922"/>
            <a:ext cx="70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ABC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223" name="Gerader Verbinder 222"/>
          <p:cNvCxnSpPr/>
          <p:nvPr/>
        </p:nvCxnSpPr>
        <p:spPr>
          <a:xfrm flipV="1">
            <a:off x="-996735" y="9100830"/>
            <a:ext cx="142612" cy="4846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feld 223"/>
          <p:cNvSpPr txBox="1"/>
          <p:nvPr/>
        </p:nvSpPr>
        <p:spPr>
          <a:xfrm>
            <a:off x="-407234" y="8701507"/>
            <a:ext cx="193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task/responsibility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5" name="Abgerundetes Rechteck 224"/>
          <p:cNvSpPr/>
          <p:nvPr/>
        </p:nvSpPr>
        <p:spPr>
          <a:xfrm>
            <a:off x="-1037423" y="9436819"/>
            <a:ext cx="644962" cy="3366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ABC</a:t>
            </a:r>
            <a:endParaRPr lang="en-US" dirty="0"/>
          </a:p>
        </p:txBody>
      </p:sp>
      <p:sp>
        <p:nvSpPr>
          <p:cNvPr id="226" name="Textfeld 225"/>
          <p:cNvSpPr txBox="1"/>
          <p:nvPr/>
        </p:nvSpPr>
        <p:spPr>
          <a:xfrm>
            <a:off x="-404088" y="9434373"/>
            <a:ext cx="1955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defined partner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0" name="Gerader Verbinder 229"/>
          <p:cNvCxnSpPr/>
          <p:nvPr/>
        </p:nvCxnSpPr>
        <p:spPr>
          <a:xfrm>
            <a:off x="1381491" y="-3807945"/>
            <a:ext cx="487720" cy="4533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Pfeil nach unten 235"/>
          <p:cNvSpPr/>
          <p:nvPr/>
        </p:nvSpPr>
        <p:spPr>
          <a:xfrm>
            <a:off x="7032783" y="-3849287"/>
            <a:ext cx="854522" cy="128446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7" name="Gerader Verbinder 236"/>
          <p:cNvCxnSpPr>
            <a:endCxn id="52" idx="1"/>
          </p:cNvCxnSpPr>
          <p:nvPr/>
        </p:nvCxnSpPr>
        <p:spPr>
          <a:xfrm>
            <a:off x="6842881" y="-2742164"/>
            <a:ext cx="621210" cy="50347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Gerader Verbinder 247"/>
          <p:cNvCxnSpPr/>
          <p:nvPr/>
        </p:nvCxnSpPr>
        <p:spPr>
          <a:xfrm>
            <a:off x="7528857" y="-3540352"/>
            <a:ext cx="380183" cy="16290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feil nach unten 87"/>
          <p:cNvSpPr/>
          <p:nvPr/>
        </p:nvSpPr>
        <p:spPr>
          <a:xfrm>
            <a:off x="5395058" y="2626973"/>
            <a:ext cx="381454" cy="150134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Pfeil nach unten 88"/>
          <p:cNvSpPr/>
          <p:nvPr/>
        </p:nvSpPr>
        <p:spPr>
          <a:xfrm>
            <a:off x="7738070" y="2626972"/>
            <a:ext cx="381600" cy="150134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Pfeil nach unten 89"/>
          <p:cNvSpPr/>
          <p:nvPr/>
        </p:nvSpPr>
        <p:spPr>
          <a:xfrm>
            <a:off x="9964549" y="2574466"/>
            <a:ext cx="381600" cy="155320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Pfeil nach unten 172"/>
          <p:cNvSpPr/>
          <p:nvPr/>
        </p:nvSpPr>
        <p:spPr>
          <a:xfrm>
            <a:off x="5394476" y="4574103"/>
            <a:ext cx="381600" cy="139158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Pfeil nach unten 142"/>
          <p:cNvSpPr/>
          <p:nvPr/>
        </p:nvSpPr>
        <p:spPr>
          <a:xfrm>
            <a:off x="7733573" y="4709461"/>
            <a:ext cx="381600" cy="12564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Pfeil nach unten 149"/>
          <p:cNvSpPr/>
          <p:nvPr/>
        </p:nvSpPr>
        <p:spPr>
          <a:xfrm>
            <a:off x="9156924" y="4707653"/>
            <a:ext cx="381600" cy="12564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Textfeld 250"/>
          <p:cNvSpPr txBox="1"/>
          <p:nvPr/>
        </p:nvSpPr>
        <p:spPr>
          <a:xfrm>
            <a:off x="5768679" y="4740905"/>
            <a:ext cx="2044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 be one and the same entity or multiple ones for one task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52" name="Gerader Verbinder 251"/>
          <p:cNvCxnSpPr/>
          <p:nvPr/>
        </p:nvCxnSpPr>
        <p:spPr>
          <a:xfrm>
            <a:off x="5777255" y="4792019"/>
            <a:ext cx="50203" cy="15760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>
            <a:off x="2826009" y="4115451"/>
            <a:ext cx="1568893" cy="5982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Local housing association(s)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7140879" y="4128319"/>
            <a:ext cx="1568893" cy="5982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Installation technician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9039228" y="4132126"/>
            <a:ext cx="1568893" cy="5982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partner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4756340" y="4124047"/>
            <a:ext cx="1590786" cy="606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Engineering entity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0" name="Rechteck 249"/>
          <p:cNvSpPr/>
          <p:nvPr/>
        </p:nvSpPr>
        <p:spPr>
          <a:xfrm>
            <a:off x="4699346" y="4059363"/>
            <a:ext cx="5969613" cy="7282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Textfeld 159"/>
          <p:cNvSpPr txBox="1"/>
          <p:nvPr/>
        </p:nvSpPr>
        <p:spPr>
          <a:xfrm>
            <a:off x="9713073" y="4773039"/>
            <a:ext cx="2819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dentification and inclusion of partners for evaluation of the impact of the measures on the behavior change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4" name="Pfeil nach unten 163"/>
          <p:cNvSpPr/>
          <p:nvPr/>
        </p:nvSpPr>
        <p:spPr>
          <a:xfrm>
            <a:off x="11821829" y="2575218"/>
            <a:ext cx="381600" cy="155320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Pfeil nach unten 167"/>
          <p:cNvSpPr/>
          <p:nvPr/>
        </p:nvSpPr>
        <p:spPr>
          <a:xfrm>
            <a:off x="12439936" y="4726555"/>
            <a:ext cx="381600" cy="12564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9" name="Gerader Verbinder 168"/>
          <p:cNvCxnSpPr/>
          <p:nvPr/>
        </p:nvCxnSpPr>
        <p:spPr>
          <a:xfrm flipH="1">
            <a:off x="11070703" y="3258423"/>
            <a:ext cx="921690" cy="159147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hteck 253"/>
          <p:cNvSpPr/>
          <p:nvPr/>
        </p:nvSpPr>
        <p:spPr>
          <a:xfrm>
            <a:off x="11141694" y="4131790"/>
            <a:ext cx="1747954" cy="5982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evaluation entity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8" name="Abgerundetes Rechteck 177"/>
          <p:cNvSpPr/>
          <p:nvPr/>
        </p:nvSpPr>
        <p:spPr>
          <a:xfrm>
            <a:off x="11242982" y="5992392"/>
            <a:ext cx="1701616" cy="217138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handling of the evaluation templates and regional survey conduction</a:t>
            </a:r>
            <a:endParaRPr lang="en-US" dirty="0"/>
          </a:p>
        </p:txBody>
      </p:sp>
      <p:sp>
        <p:nvSpPr>
          <p:cNvPr id="231" name="Rechteck 230"/>
          <p:cNvSpPr/>
          <p:nvPr/>
        </p:nvSpPr>
        <p:spPr>
          <a:xfrm>
            <a:off x="4557232" y="-4499870"/>
            <a:ext cx="2885130" cy="642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Environmental evaluation entity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0" name="Rechteck 179"/>
          <p:cNvSpPr/>
          <p:nvPr/>
        </p:nvSpPr>
        <p:spPr>
          <a:xfrm>
            <a:off x="7464091" y="-4498574"/>
            <a:ext cx="2885130" cy="642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evaluation entity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Abgerundetes Rechteck 152"/>
          <p:cNvSpPr/>
          <p:nvPr/>
        </p:nvSpPr>
        <p:spPr>
          <a:xfrm>
            <a:off x="9822344" y="-3969943"/>
            <a:ext cx="1872000" cy="324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InWIS GmbH</a:t>
            </a:r>
            <a:endParaRPr lang="en-US" dirty="0"/>
          </a:p>
        </p:txBody>
      </p:sp>
      <p:sp>
        <p:nvSpPr>
          <p:cNvPr id="163" name="Abgerundetes Rechteck 162"/>
          <p:cNvSpPr/>
          <p:nvPr/>
        </p:nvSpPr>
        <p:spPr>
          <a:xfrm>
            <a:off x="2342890" y="-4636540"/>
            <a:ext cx="2343584" cy="5961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Federal Environmental Agency (UBA)</a:t>
            </a:r>
          </a:p>
        </p:txBody>
      </p:sp>
      <p:sp>
        <p:nvSpPr>
          <p:cNvPr id="181" name="Freihandform 180"/>
          <p:cNvSpPr/>
          <p:nvPr/>
        </p:nvSpPr>
        <p:spPr>
          <a:xfrm rot="14445938">
            <a:off x="3429415" y="-3651168"/>
            <a:ext cx="899067" cy="401959"/>
          </a:xfrm>
          <a:custGeom>
            <a:avLst/>
            <a:gdLst>
              <a:gd name="connsiteX0" fmla="*/ 0 w 1165122"/>
              <a:gd name="connsiteY0" fmla="*/ 0 h 341227"/>
              <a:gd name="connsiteX1" fmla="*/ 353961 w 1165122"/>
              <a:gd name="connsiteY1" fmla="*/ 324465 h 341227"/>
              <a:gd name="connsiteX2" fmla="*/ 1165122 w 1165122"/>
              <a:gd name="connsiteY2" fmla="*/ 265471 h 34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122" h="341227">
                <a:moveTo>
                  <a:pt x="0" y="0"/>
                </a:moveTo>
                <a:cubicBezTo>
                  <a:pt x="79887" y="140110"/>
                  <a:pt x="159774" y="280220"/>
                  <a:pt x="353961" y="324465"/>
                </a:cubicBezTo>
                <a:cubicBezTo>
                  <a:pt x="548148" y="368710"/>
                  <a:pt x="856635" y="317090"/>
                  <a:pt x="1165122" y="265471"/>
                </a:cubicBezTo>
              </a:path>
            </a:pathLst>
          </a:custGeom>
          <a:noFill/>
          <a:ln>
            <a:solidFill>
              <a:schemeClr val="accent5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Freihandform 181"/>
          <p:cNvSpPr/>
          <p:nvPr/>
        </p:nvSpPr>
        <p:spPr>
          <a:xfrm rot="3664825">
            <a:off x="3277146" y="-3587214"/>
            <a:ext cx="899067" cy="401959"/>
          </a:xfrm>
          <a:custGeom>
            <a:avLst/>
            <a:gdLst>
              <a:gd name="connsiteX0" fmla="*/ 0 w 1165122"/>
              <a:gd name="connsiteY0" fmla="*/ 0 h 341227"/>
              <a:gd name="connsiteX1" fmla="*/ 353961 w 1165122"/>
              <a:gd name="connsiteY1" fmla="*/ 324465 h 341227"/>
              <a:gd name="connsiteX2" fmla="*/ 1165122 w 1165122"/>
              <a:gd name="connsiteY2" fmla="*/ 265471 h 34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122" h="341227">
                <a:moveTo>
                  <a:pt x="0" y="0"/>
                </a:moveTo>
                <a:cubicBezTo>
                  <a:pt x="79887" y="140110"/>
                  <a:pt x="159774" y="280220"/>
                  <a:pt x="353961" y="324465"/>
                </a:cubicBezTo>
                <a:cubicBezTo>
                  <a:pt x="548148" y="368710"/>
                  <a:pt x="856635" y="317090"/>
                  <a:pt x="1165122" y="265471"/>
                </a:cubicBezTo>
              </a:path>
            </a:pathLst>
          </a:custGeom>
          <a:noFill/>
          <a:ln>
            <a:solidFill>
              <a:schemeClr val="accent5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6" name="Gerader Verbinder 185"/>
          <p:cNvCxnSpPr/>
          <p:nvPr/>
        </p:nvCxnSpPr>
        <p:spPr>
          <a:xfrm flipV="1">
            <a:off x="3819056" y="-3532070"/>
            <a:ext cx="782546" cy="1115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hteck 189"/>
          <p:cNvSpPr/>
          <p:nvPr/>
        </p:nvSpPr>
        <p:spPr>
          <a:xfrm>
            <a:off x="8423720" y="-3487235"/>
            <a:ext cx="349961" cy="793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hteck 190"/>
          <p:cNvSpPr/>
          <p:nvPr/>
        </p:nvSpPr>
        <p:spPr>
          <a:xfrm>
            <a:off x="6121314" y="-3669524"/>
            <a:ext cx="375435" cy="548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Textfeld 246"/>
          <p:cNvSpPr txBox="1"/>
          <p:nvPr/>
        </p:nvSpPr>
        <p:spPr>
          <a:xfrm>
            <a:off x="7887304" y="-3564488"/>
            <a:ext cx="5647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- definition of relevant metrics for socio economic and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  environmental analysis/evaluation of project results</a:t>
            </a:r>
          </a:p>
          <a:p>
            <a:r>
              <a:rPr lang="de-DE" dirty="0" smtClean="0">
                <a:solidFill>
                  <a:schemeClr val="accent5"/>
                </a:solidFill>
              </a:rPr>
              <a:t>- </a:t>
            </a:r>
            <a:r>
              <a:rPr lang="en-US" dirty="0">
                <a:solidFill>
                  <a:schemeClr val="accent5"/>
                </a:solidFill>
              </a:rPr>
              <a:t>definition </a:t>
            </a:r>
            <a:r>
              <a:rPr lang="en-US" dirty="0" smtClean="0">
                <a:solidFill>
                  <a:schemeClr val="accent5"/>
                </a:solidFill>
              </a:rPr>
              <a:t>and distribution of </a:t>
            </a:r>
            <a:r>
              <a:rPr lang="en-US" dirty="0">
                <a:solidFill>
                  <a:schemeClr val="accent5"/>
                </a:solidFill>
              </a:rPr>
              <a:t>evaluation templates</a:t>
            </a:r>
          </a:p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92" name="Rechteck 191"/>
          <p:cNvSpPr/>
          <p:nvPr/>
        </p:nvSpPr>
        <p:spPr>
          <a:xfrm>
            <a:off x="6115646" y="-2884052"/>
            <a:ext cx="375435" cy="243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Textfeld 161"/>
          <p:cNvSpPr txBox="1"/>
          <p:nvPr/>
        </p:nvSpPr>
        <p:spPr>
          <a:xfrm>
            <a:off x="5717713" y="-2949102"/>
            <a:ext cx="1186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controlling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4100120" y="-3724644"/>
            <a:ext cx="3033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collaboration on the </a:t>
            </a:r>
          </a:p>
          <a:p>
            <a:pPr algn="ctr"/>
            <a:r>
              <a:rPr lang="en-US" dirty="0" smtClean="0">
                <a:solidFill>
                  <a:schemeClr val="accent5"/>
                </a:solidFill>
              </a:rPr>
              <a:t>environmental impact analysis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4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Benutzerdefiniert</PresentationFormat>
  <Paragraphs>103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Andi Widok</dc:creator>
  <cp:lastModifiedBy>Lorenz</cp:lastModifiedBy>
  <cp:revision>53</cp:revision>
  <dcterms:created xsi:type="dcterms:W3CDTF">2016-10-06T12:20:45Z</dcterms:created>
  <dcterms:modified xsi:type="dcterms:W3CDTF">2016-10-17T13:36:29Z</dcterms:modified>
</cp:coreProperties>
</file>